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8" r:id="rId3"/>
    <p:sldId id="257" r:id="rId4"/>
    <p:sldId id="265" r:id="rId5"/>
    <p:sldId id="266" r:id="rId6"/>
    <p:sldId id="264" r:id="rId7"/>
    <p:sldId id="263" r:id="rId8"/>
    <p:sldId id="262" r:id="rId9"/>
  </p:sldIdLst>
  <p:sldSz cx="12192000" cy="6858000"/>
  <p:notesSz cx="6807200" cy="99393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54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357362-F6C7-4B63-946A-C22AAAB9BE77}" type="datetimeFigureOut">
              <a:rPr lang="th-TH" smtClean="0"/>
              <a:t>24/09/60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81A9F6-9CE1-4DC0-B38F-EA2669AD7A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930984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0EC00-9A23-4C99-9DA4-2E0B7D408893}" type="datetimeFigureOut">
              <a:rPr lang="th-TH" smtClean="0"/>
              <a:t>24/09/60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579208-44B9-4262-B3EF-1E52069966F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98973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85750" y="809625"/>
            <a:ext cx="7191375" cy="40465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endParaRPr lang="en-US" altLang="ja-JP" sz="1400">
              <a:latin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728100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h-TH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22747" y="10248218"/>
            <a:ext cx="2923000" cy="540106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CC1FE86-20B5-490A-A629-57E9F67E964D}" type="slidenum">
              <a:rPr lang="th-TH" smtClean="0"/>
              <a:pPr>
                <a:defRPr/>
              </a:pPr>
              <a:t>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20529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609601"/>
            <a:ext cx="103632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953000"/>
            <a:ext cx="85344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02BE-E115-4F15-9DF1-D7D235FA8BB1}" type="datetimeFigureOut">
              <a:rPr lang="th-TH" smtClean="0"/>
              <a:t>24/09/60</a:t>
            </a:fld>
            <a:endParaRPr lang="th-TH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9375DC-595C-469F-BE1B-4E0430E6CE50}" type="slidenum">
              <a:rPr lang="th-TH" smtClean="0"/>
              <a:t>‹#›</a:t>
            </a:fld>
            <a:endParaRPr lang="th-TH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02BE-E115-4F15-9DF1-D7D235FA8BB1}" type="datetimeFigureOut">
              <a:rPr lang="th-TH" smtClean="0"/>
              <a:t>24/09/60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375DC-595C-469F-BE1B-4E0430E6CE50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02BE-E115-4F15-9DF1-D7D235FA8BB1}" type="datetimeFigureOut">
              <a:rPr lang="th-TH" smtClean="0"/>
              <a:t>24/09/60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375DC-595C-469F-BE1B-4E0430E6CE50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02BE-E115-4F15-9DF1-D7D235FA8BB1}" type="datetimeFigureOut">
              <a:rPr lang="th-TH" smtClean="0"/>
              <a:t>24/09/60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375DC-595C-469F-BE1B-4E0430E6CE50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371601"/>
            <a:ext cx="103632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4068764"/>
            <a:ext cx="103632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02BE-E115-4F15-9DF1-D7D235FA8BB1}" type="datetimeFigureOut">
              <a:rPr lang="th-TH" smtClean="0"/>
              <a:t>24/09/60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375DC-595C-469F-BE1B-4E0430E6CE50}" type="slidenum">
              <a:rPr lang="th-TH" smtClean="0"/>
              <a:t>‹#›</a:t>
            </a:fld>
            <a:endParaRPr lang="th-TH"/>
          </a:p>
        </p:txBody>
      </p:sp>
      <p:sp>
        <p:nvSpPr>
          <p:cNvPr id="7" name="Oval 6"/>
          <p:cNvSpPr/>
          <p:nvPr/>
        </p:nvSpPr>
        <p:spPr>
          <a:xfrm>
            <a:off x="5994400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261100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728971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02BE-E115-4F15-9DF1-D7D235FA8BB1}" type="datetimeFigureOut">
              <a:rPr lang="th-TH" smtClean="0"/>
              <a:t>24/09/60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375DC-595C-469F-BE1B-4E0430E6CE50}" type="slidenum">
              <a:rPr lang="th-TH" smtClean="0"/>
              <a:t>‹#›</a:t>
            </a:fld>
            <a:endParaRPr lang="th-T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87680" y="1600200"/>
            <a:ext cx="5388864" cy="452628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5386917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1" y="1600200"/>
            <a:ext cx="5389033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02BE-E115-4F15-9DF1-D7D235FA8BB1}" type="datetimeFigureOut">
              <a:rPr lang="th-TH" smtClean="0"/>
              <a:t>24/09/60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375DC-595C-469F-BE1B-4E0430E6CE50}" type="slidenum">
              <a:rPr lang="th-TH" smtClean="0"/>
              <a:t>‹#›</a:t>
            </a:fld>
            <a:endParaRPr lang="th-TH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12848"/>
            <a:ext cx="5388864" cy="3913632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230112" y="2212849"/>
            <a:ext cx="5388864" cy="3913187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02BE-E115-4F15-9DF1-D7D235FA8BB1}" type="datetimeFigureOut">
              <a:rPr lang="th-TH" smtClean="0"/>
              <a:t>24/09/60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375DC-595C-469F-BE1B-4E0430E6CE50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02BE-E115-4F15-9DF1-D7D235FA8BB1}" type="datetimeFigureOut">
              <a:rPr lang="th-TH" smtClean="0"/>
              <a:t>24/09/60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375DC-595C-469F-BE1B-4E0430E6CE50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6117" y="266700"/>
            <a:ext cx="4011084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8850" y="273051"/>
            <a:ext cx="66611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6117" y="2438401"/>
            <a:ext cx="4011084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02BE-E115-4F15-9DF1-D7D235FA8BB1}" type="datetimeFigureOut">
              <a:rPr lang="th-TH" smtClean="0"/>
              <a:t>24/09/60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375DC-595C-469F-BE1B-4E0430E6CE50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9435" y="228600"/>
            <a:ext cx="7615765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0835" y="1143000"/>
            <a:ext cx="8072965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9435" y="5810250"/>
            <a:ext cx="7615765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02BE-E115-4F15-9DF1-D7D235FA8BB1}" type="datetimeFigureOut">
              <a:rPr lang="th-TH" smtClean="0"/>
              <a:t>24/09/60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375DC-595C-469F-BE1B-4E0430E6CE50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84463" y="6356351"/>
            <a:ext cx="2781300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E01402BE-E115-4F15-9DF1-D7D235FA8BB1}" type="datetimeFigureOut">
              <a:rPr lang="th-TH" smtClean="0"/>
              <a:t>24/09/60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78887" y="6356351"/>
            <a:ext cx="3797300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1038" y="6356351"/>
            <a:ext cx="749300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F39375DC-595C-469F-BE1B-4E0430E6CE50}" type="slidenum">
              <a:rPr lang="th-TH" smtClean="0"/>
              <a:t>‹#›</a:t>
            </a:fld>
            <a:endParaRPr lang="th-TH"/>
          </a:p>
        </p:txBody>
      </p:sp>
      <p:sp>
        <p:nvSpPr>
          <p:cNvPr id="7" name="Oval 6"/>
          <p:cNvSpPr/>
          <p:nvPr/>
        </p:nvSpPr>
        <p:spPr>
          <a:xfrm>
            <a:off x="11277014" y="6499384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758826" y="6499384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กล่องข้อความ 3"/>
          <p:cNvSpPr txBox="1"/>
          <p:nvPr/>
        </p:nvSpPr>
        <p:spPr>
          <a:xfrm>
            <a:off x="1244600" y="5499100"/>
            <a:ext cx="92329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หน.กลุ่ม</a:t>
            </a:r>
            <a:r>
              <a:rPr lang="th-TH" sz="32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งานพัฒนาระบบบริการสุขภาพแรงงานและความร่วมมือระหว่างประเทศ</a:t>
            </a:r>
            <a:r>
              <a:rPr lang="th-TH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endParaRPr lang="th-TH" sz="32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" name="กล่องข้อความ 5"/>
          <p:cNvSpPr txBox="1"/>
          <p:nvPr/>
        </p:nvSpPr>
        <p:spPr>
          <a:xfrm>
            <a:off x="1016000" y="457200"/>
            <a:ext cx="9969500" cy="120032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หลักเกณฑ์การจัดสรรงบประมาณและแนวทางการใช้จ่ายงบประมาณ / ผลผลิต /กิจกรรม หลักงบยุทธศาสตร์บริการเฉพาะของหน่วยงานส่วนภูมิภาค </a:t>
            </a:r>
            <a:endParaRPr lang="th-TH" sz="36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3" name="กล่องข้อความ 2"/>
          <p:cNvSpPr txBox="1"/>
          <p:nvPr/>
        </p:nvSpPr>
        <p:spPr>
          <a:xfrm>
            <a:off x="2197100" y="4864100"/>
            <a:ext cx="65913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/>
              <a:t>นางสาวพัชรา  เสถียรพักตร์ </a:t>
            </a:r>
            <a:endParaRPr lang="th-TH" b="1" dirty="0"/>
          </a:p>
        </p:txBody>
      </p:sp>
    </p:spTree>
    <p:extLst>
      <p:ext uri="{BB962C8B-B14F-4D97-AF65-F5344CB8AC3E}">
        <p14:creationId xmlns:p14="http://schemas.microsoft.com/office/powerpoint/2010/main" val="1497588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กล่องข้อความ 3"/>
          <p:cNvSpPr txBox="1"/>
          <p:nvPr/>
        </p:nvSpPr>
        <p:spPr>
          <a:xfrm>
            <a:off x="1231900" y="723900"/>
            <a:ext cx="9258300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3600" dirty="0" smtClean="0"/>
              <a:t>โครงการที่มีการจัดสรรงบดำเนินงานสู่ภูมิภาค </a:t>
            </a:r>
            <a:endParaRPr lang="th-TH" sz="3600" dirty="0"/>
          </a:p>
        </p:txBody>
      </p:sp>
      <p:sp>
        <p:nvSpPr>
          <p:cNvPr id="5" name="กล่องข้อความ 4"/>
          <p:cNvSpPr txBox="1"/>
          <p:nvPr/>
        </p:nvSpPr>
        <p:spPr>
          <a:xfrm>
            <a:off x="1041400" y="1828800"/>
            <a:ext cx="8661400" cy="2554545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ประกอบด้วย</a:t>
            </a:r>
          </a:p>
          <a:p>
            <a:r>
              <a:rPr lang="th-TH" altLang="ja-JP" sz="32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1</a:t>
            </a:r>
            <a:r>
              <a:rPr lang="th-TH" altLang="ja-JP" sz="3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</a:t>
            </a:r>
            <a:r>
              <a:rPr lang="th-TH" altLang="ja-JP" sz="32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</a:t>
            </a:r>
            <a:r>
              <a:rPr lang="en-US" altLang="ja-JP" sz="32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Seamless </a:t>
            </a:r>
            <a:r>
              <a:rPr lang="en-US" sz="32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Health and Social Services Provision for Elderly Persons</a:t>
            </a:r>
            <a:r>
              <a:rPr lang="th-TH" altLang="ja-JP" sz="32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(</a:t>
            </a:r>
            <a:r>
              <a:rPr lang="en-US" altLang="ja-JP" sz="32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2560 - 2564</a:t>
            </a:r>
            <a:r>
              <a:rPr lang="th-TH" altLang="ja-JP" sz="32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)</a:t>
            </a:r>
            <a:r>
              <a:rPr lang="en-US" altLang="ja-JP" sz="32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: </a:t>
            </a:r>
            <a:r>
              <a:rPr lang="en-US" altLang="ja-JP" sz="3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ITOP</a:t>
            </a:r>
          </a:p>
          <a:p>
            <a:r>
              <a:rPr lang="th-TH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2. โครงการพัฒนาระบบบริหารจัดการด้านสุขภาพแรงงานต่างด้าวและเหยื่อค้ามนุษย์ </a:t>
            </a:r>
            <a:endParaRPr lang="th-TH" sz="32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93380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/>
        </p:nvSpPr>
        <p:spPr>
          <a:xfrm>
            <a:off x="482600" y="48840"/>
            <a:ext cx="11023600" cy="114813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ct val="0"/>
              </a:spcBef>
              <a:buNone/>
              <a:defRPr/>
            </a:pPr>
            <a:r>
              <a:rPr lang="th-TH" altLang="ja-JP" sz="32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32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</a:t>
            </a:r>
            <a:r>
              <a:rPr lang="en-US" sz="32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en-US" sz="3200" b="1" dirty="0">
                <a:solidFill>
                  <a:srgbClr val="7030A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Seamless Health and Social Services Provision for Elderly </a:t>
            </a:r>
            <a:r>
              <a:rPr lang="en-US" sz="3200" b="1" dirty="0" smtClean="0">
                <a:solidFill>
                  <a:srgbClr val="7030A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Persons</a:t>
            </a:r>
            <a:r>
              <a:rPr lang="en-US" sz="3200" b="1" dirty="0">
                <a:solidFill>
                  <a:srgbClr val="7030A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en-US" sz="3200" b="1" dirty="0" smtClean="0">
                <a:solidFill>
                  <a:srgbClr val="7030A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: ITOP</a:t>
            </a:r>
            <a:endParaRPr lang="ja-JP" altLang="en-US" sz="3200" b="1" dirty="0">
              <a:solidFill>
                <a:srgbClr val="7030A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114300" y="1268412"/>
            <a:ext cx="8158808" cy="265906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th-TH" altLang="ja-JP" sz="2200" b="1" dirty="0">
                <a:solidFill>
                  <a:srgbClr val="00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บทสรุปโครงการ</a:t>
            </a:r>
            <a:endParaRPr lang="ja-JP" altLang="ja-JP" sz="2200" b="1" dirty="0">
              <a:solidFill>
                <a:srgbClr val="000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>
              <a:spcBef>
                <a:spcPct val="0"/>
              </a:spcBef>
              <a:buNone/>
              <a:defRPr/>
            </a:pPr>
            <a:r>
              <a:rPr lang="th-TH" altLang="ja-JP" sz="2200" b="1" dirty="0" smtClean="0">
                <a:solidFill>
                  <a:srgbClr val="00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มีการนำเสนอผลการพัฒนาระบบ</a:t>
            </a:r>
            <a:r>
              <a:rPr lang="th-TH" altLang="ja-JP" sz="2200" b="1" dirty="0">
                <a:solidFill>
                  <a:srgbClr val="00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การดูแล</a:t>
            </a:r>
            <a:r>
              <a:rPr lang="th-TH" altLang="ja-JP" sz="2200" b="1" dirty="0" smtClean="0">
                <a:solidFill>
                  <a:srgbClr val="00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ระยะ </a:t>
            </a:r>
            <a:r>
              <a:rPr lang="en-US" altLang="ja-JP" sz="2200" b="1" dirty="0" smtClean="0">
                <a:solidFill>
                  <a:srgbClr val="00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Intermediate Care </a:t>
            </a:r>
            <a:r>
              <a:rPr lang="th-TH" altLang="ja-JP" sz="2200" b="1" dirty="0" smtClean="0">
                <a:solidFill>
                  <a:srgbClr val="00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สำหรับผู้สูงอายุ </a:t>
            </a:r>
            <a:r>
              <a:rPr lang="th-TH" altLang="ja-JP" sz="2200" b="1" dirty="0">
                <a:solidFill>
                  <a:srgbClr val="00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ที่</a:t>
            </a:r>
            <a:r>
              <a:rPr lang="th-TH" altLang="ja-JP" sz="2200" b="1" dirty="0" smtClean="0">
                <a:solidFill>
                  <a:srgbClr val="00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มีการบริหารจัดการด้านการเงินโดยคำนึงถึงความยั่งยืน โดยใช้</a:t>
            </a:r>
            <a:r>
              <a:rPr lang="th-TH" altLang="ja-JP" sz="2200" b="1" dirty="0">
                <a:solidFill>
                  <a:srgbClr val="00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ประโยชน์ของบริการเชิง</a:t>
            </a:r>
            <a:r>
              <a:rPr lang="th-TH" altLang="ja-JP" sz="2200" b="1" dirty="0" err="1">
                <a:solidFill>
                  <a:srgbClr val="00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บูรณา</a:t>
            </a:r>
            <a:r>
              <a:rPr lang="th-TH" altLang="ja-JP" sz="2200" b="1" dirty="0">
                <a:solidFill>
                  <a:srgbClr val="00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การโดยชุมชน อันเป็นผลลัพธ์ของ </a:t>
            </a:r>
            <a:r>
              <a:rPr lang="th-TH" altLang="ja-JP" sz="2200" b="1" dirty="0" smtClean="0">
                <a:solidFill>
                  <a:srgbClr val="00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“</a:t>
            </a:r>
            <a:r>
              <a:rPr lang="th-TH" sz="2200" b="1" dirty="0" smtClean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</a:t>
            </a:r>
            <a:r>
              <a:rPr lang="en-US" sz="2200" b="1" dirty="0" smtClean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en-US" sz="22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Seamless Health and Social Services Provision for Elderly </a:t>
            </a:r>
            <a:r>
              <a:rPr lang="en-US" sz="2200" b="1" dirty="0" smtClean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Persons</a:t>
            </a:r>
            <a:r>
              <a:rPr lang="th-TH" altLang="ja-JP" sz="2200" b="1" dirty="0" smtClean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altLang="ja-JP" sz="22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(</a:t>
            </a:r>
            <a:r>
              <a:rPr lang="en-US" altLang="ja-JP" sz="2200" b="1" dirty="0" smtClean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2560 </a:t>
            </a:r>
            <a:r>
              <a:rPr lang="en-US" altLang="ja-JP" sz="22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- </a:t>
            </a:r>
            <a:r>
              <a:rPr lang="en-US" altLang="ja-JP" sz="2200" b="1" dirty="0" smtClean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2564</a:t>
            </a:r>
            <a:r>
              <a:rPr lang="th-TH" altLang="ja-JP" sz="22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)</a:t>
            </a:r>
            <a:r>
              <a:rPr lang="th-TH" altLang="ja-JP" sz="2200" b="1" dirty="0">
                <a:solidFill>
                  <a:srgbClr val="00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”  “รูปแบบบริการ” จะได้รับการพัฒนาขึ้นในพื้นที่โครงการ (</a:t>
            </a:r>
            <a:r>
              <a:rPr lang="en-US" altLang="ja-JP" sz="22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6 </a:t>
            </a:r>
            <a:r>
              <a:rPr lang="th-TH" altLang="ja-JP" sz="2200" b="1" dirty="0" smtClean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แห่ง</a:t>
            </a:r>
            <a:r>
              <a:rPr lang="en-US" altLang="ja-JP" sz="2200" b="1" dirty="0" smtClean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: </a:t>
            </a:r>
            <a:r>
              <a:rPr lang="th-TH" altLang="ja-JP" sz="2200" b="1" dirty="0" smtClean="0">
                <a:solidFill>
                  <a:srgbClr val="00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)</a:t>
            </a:r>
            <a:r>
              <a:rPr lang="en-US" altLang="ja-JP" sz="2200" b="1" dirty="0" smtClean="0">
                <a:solidFill>
                  <a:srgbClr val="00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altLang="ja-JP" sz="2200" b="1" dirty="0">
                <a:solidFill>
                  <a:srgbClr val="00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และนำไปใช้อย่างยั่งยืนและมีประสิทธิผล โปรแกรมการอบรมสำหรับผู้ดูแลผู้สูงอายุและผู้ประสานงานดูแลก็จะได้รับการพัฒนาขึ้นเช่นกัน</a:t>
            </a:r>
          </a:p>
        </p:txBody>
      </p:sp>
      <p:sp>
        <p:nvSpPr>
          <p:cNvPr id="24583" name="テキスト ボックス 1"/>
          <p:cNvSpPr txBox="1">
            <a:spLocks noChangeArrowheads="1"/>
          </p:cNvSpPr>
          <p:nvPr/>
        </p:nvSpPr>
        <p:spPr bwMode="auto">
          <a:xfrm>
            <a:off x="114300" y="3927476"/>
            <a:ext cx="8189120" cy="280076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【</a:t>
            </a:r>
            <a:r>
              <a:rPr lang="th-TH" altLang="ja-JP" sz="2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ระยะเวลา</a:t>
            </a:r>
            <a:r>
              <a:rPr lang="en-US" altLang="ja-JP" sz="2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】</a:t>
            </a:r>
            <a:r>
              <a:rPr lang="ja-JP" altLang="ja-JP" sz="2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　</a:t>
            </a:r>
            <a:r>
              <a:rPr lang="en-US" altLang="ja-JP" sz="2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 </a:t>
            </a:r>
            <a:r>
              <a:rPr lang="th-TH" altLang="ja-JP" sz="2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กันยายน </a:t>
            </a:r>
            <a:r>
              <a:rPr lang="en-US" altLang="ja-JP" sz="2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2560 </a:t>
            </a:r>
            <a:r>
              <a:rPr lang="ja-JP" altLang="en-US" sz="2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～ </a:t>
            </a:r>
            <a:r>
              <a:rPr lang="en-US" altLang="ja-JP" sz="2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31 </a:t>
            </a:r>
            <a:r>
              <a:rPr lang="th-TH" altLang="ja-JP" sz="2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สิงหาคม </a:t>
            </a:r>
            <a:r>
              <a:rPr lang="en-US" altLang="ja-JP" sz="2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2564 </a:t>
            </a:r>
            <a:r>
              <a:rPr lang="en-US" altLang="ja-JP" sz="2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(4 </a:t>
            </a:r>
            <a:r>
              <a:rPr lang="th-TH" altLang="ja-JP" sz="2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</a:t>
            </a:r>
            <a:r>
              <a:rPr lang="en-US" altLang="ja-JP" sz="2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8 </a:t>
            </a:r>
            <a:r>
              <a:rPr lang="th-TH" altLang="ja-JP" sz="2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เดือน</a:t>
            </a:r>
            <a:r>
              <a:rPr lang="en-US" altLang="ja-JP" sz="2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【</a:t>
            </a:r>
            <a:r>
              <a:rPr lang="th-TH" altLang="ja-JP" sz="2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วัตถุประสงค์</a:t>
            </a:r>
            <a:r>
              <a:rPr lang="en-US" altLang="ja-JP" sz="2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】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　</a:t>
            </a:r>
            <a:r>
              <a:rPr lang="th-TH" altLang="ja-JP" sz="2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พัฒนาระบบบริการ </a:t>
            </a:r>
            <a:r>
              <a:rPr lang="en-US" altLang="ja-JP" sz="2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Intermediate care</a:t>
            </a:r>
            <a:endParaRPr lang="en-US" altLang="ja-JP" sz="2200" b="1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【</a:t>
            </a:r>
            <a:r>
              <a:rPr lang="th-TH" altLang="ja-JP" sz="2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ผลลัพธ์</a:t>
            </a:r>
            <a:r>
              <a:rPr lang="en-US" altLang="ja-JP" sz="2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】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th-TH" altLang="ja-JP" sz="2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altLang="ja-JP" sz="2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ข้อเสนอเชิงนโยบาย</a:t>
            </a:r>
            <a:r>
              <a:rPr lang="th-TH" altLang="ja-JP" sz="2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เรื่องการดูแล</a:t>
            </a:r>
            <a:r>
              <a:rPr lang="th-TH" altLang="ja-JP" sz="2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ระยะ</a:t>
            </a:r>
            <a:r>
              <a:rPr lang="en-US" altLang="ja-JP" sz="2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Intermediate Care </a:t>
            </a:r>
            <a:r>
              <a:rPr lang="th-TH" altLang="ja-JP" sz="2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ได้รับ</a:t>
            </a:r>
            <a:r>
              <a:rPr lang="th-TH" altLang="ja-JP" sz="2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การพัฒนา โดยอยู่บนหลักฐานที่ได้จากพื้นที่โครงการนำร่อง รวมทั้งความรู้และประสบการณ์ทั้งของไทยและญี่ปุ่น   </a:t>
            </a:r>
            <a:endParaRPr lang="en-US" altLang="ja-JP" sz="2200" b="1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th-TH" altLang="ja-JP" sz="2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“รูปแบบบริการ”</a:t>
            </a:r>
            <a:r>
              <a:rPr lang="en-US" altLang="ja-JP" sz="2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altLang="ja-JP" sz="2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ที่ได้รับ</a:t>
            </a:r>
            <a:r>
              <a:rPr lang="th-TH" altLang="ja-JP" sz="2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การพัฒนาและนำไปใช้ในพื้นที่โครงการนำร่องอย่างยั่งยืนและมีประสิทธิผล</a:t>
            </a:r>
            <a:r>
              <a:rPr lang="en-US" altLang="ja-JP" sz="2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en-US" altLang="ja-JP" sz="2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altLang="ja-JP" sz="2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มีหลักสูตรการอ</a:t>
            </a:r>
            <a:r>
              <a:rPr lang="th-TH" altLang="ja-JP" sz="2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บรมสำหรับผู้ดูแล</a:t>
            </a:r>
            <a:r>
              <a:rPr lang="th-TH" altLang="ja-JP" sz="2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ผู้ป่วยในระยะ </a:t>
            </a:r>
            <a:r>
              <a:rPr lang="en-US" altLang="ja-JP" sz="2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Intermediate care </a:t>
            </a:r>
            <a:endParaRPr lang="ja-JP" altLang="en-US" sz="2200" b="1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24584" name="グループ化 2"/>
          <p:cNvGrpSpPr>
            <a:grpSpLocks/>
          </p:cNvGrpSpPr>
          <p:nvPr/>
        </p:nvGrpSpPr>
        <p:grpSpPr bwMode="auto">
          <a:xfrm>
            <a:off x="8398669" y="1196976"/>
            <a:ext cx="3660775" cy="5473700"/>
            <a:chOff x="6084168" y="1441626"/>
            <a:chExt cx="4456113" cy="5848350"/>
          </a:xfrm>
        </p:grpSpPr>
        <p:pic>
          <p:nvPicPr>
            <p:cNvPr id="24588" name="Picture 2" descr="Map of Thailand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4168" y="1441626"/>
              <a:ext cx="4456113" cy="5848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38"/>
            <p:cNvSpPr txBox="1">
              <a:spLocks noChangeArrowheads="1"/>
            </p:cNvSpPr>
            <p:nvPr/>
          </p:nvSpPr>
          <p:spPr bwMode="auto">
            <a:xfrm>
              <a:off x="8433966" y="2896929"/>
              <a:ext cx="1584568" cy="266296"/>
            </a:xfrm>
            <a:prstGeom prst="rect">
              <a:avLst/>
            </a:prstGeom>
            <a:solidFill>
              <a:schemeClr val="bg1"/>
            </a:solidFill>
            <a:ln w="25400" cmpd="sng" algn="ctr">
              <a:solidFill>
                <a:schemeClr val="accent6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tIns="10800" bIns="10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ja-JP" altLang="en-US" sz="1600" b="1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・ </a:t>
              </a:r>
              <a:r>
                <a:rPr lang="th-TH" altLang="ja-JP" sz="1600" b="1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ขอนแก่น</a:t>
              </a:r>
              <a:endParaRPr lang="en-US" altLang="ja-JP" sz="1400" b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20" name="Text Box 38"/>
            <p:cNvSpPr txBox="1">
              <a:spLocks noChangeArrowheads="1"/>
            </p:cNvSpPr>
            <p:nvPr/>
          </p:nvSpPr>
          <p:spPr bwMode="auto">
            <a:xfrm>
              <a:off x="6507364" y="3519418"/>
              <a:ext cx="1569108" cy="266297"/>
            </a:xfrm>
            <a:prstGeom prst="rect">
              <a:avLst/>
            </a:prstGeom>
            <a:solidFill>
              <a:schemeClr val="bg1"/>
            </a:solidFill>
            <a:ln w="25400" cmpd="sng" algn="ctr">
              <a:solidFill>
                <a:schemeClr val="accent6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tIns="10800" bIns="10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ja-JP" altLang="en-US" sz="1600" b="1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・ </a:t>
              </a:r>
              <a:r>
                <a:rPr lang="th-TH" altLang="ja-JP" sz="1600" b="1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นนทบุรี</a:t>
              </a:r>
              <a:endParaRPr lang="en-US" altLang="ja-JP" sz="1400" b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21" name="Text Box 38"/>
            <p:cNvSpPr txBox="1">
              <a:spLocks noChangeArrowheads="1"/>
            </p:cNvSpPr>
            <p:nvPr/>
          </p:nvSpPr>
          <p:spPr bwMode="auto">
            <a:xfrm>
              <a:off x="7129597" y="2138746"/>
              <a:ext cx="1557514" cy="266297"/>
            </a:xfrm>
            <a:prstGeom prst="rect">
              <a:avLst/>
            </a:prstGeom>
            <a:solidFill>
              <a:schemeClr val="bg1"/>
            </a:solidFill>
            <a:ln w="25400" cmpd="sng" algn="ctr">
              <a:solidFill>
                <a:schemeClr val="accent6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tIns="10800" bIns="10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ja-JP" altLang="en-US" sz="1600" b="1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・ </a:t>
              </a:r>
              <a:r>
                <a:rPr lang="th-TH" altLang="ja-JP" sz="1600" b="1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เชียงราย</a:t>
              </a:r>
              <a:endParaRPr lang="en-US" altLang="ja-JP" sz="1600" b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22" name="Text Box 38"/>
            <p:cNvSpPr txBox="1">
              <a:spLocks noChangeArrowheads="1"/>
            </p:cNvSpPr>
            <p:nvPr/>
          </p:nvSpPr>
          <p:spPr bwMode="auto">
            <a:xfrm>
              <a:off x="6886114" y="6111146"/>
              <a:ext cx="1625147" cy="266297"/>
            </a:xfrm>
            <a:prstGeom prst="rect">
              <a:avLst/>
            </a:prstGeom>
            <a:solidFill>
              <a:schemeClr val="bg1"/>
            </a:solidFill>
            <a:ln w="25400" cmpd="sng" algn="ctr">
              <a:solidFill>
                <a:schemeClr val="accent6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tIns="10800" bIns="10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ja-JP" altLang="en-US" sz="1600" b="1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・ </a:t>
              </a:r>
              <a:r>
                <a:rPr lang="th-TH" altLang="ja-JP" sz="1600" b="1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สุราษฎร์ธานี</a:t>
              </a:r>
              <a:endParaRPr lang="en-US" altLang="ja-JP" sz="1400" b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23" name="円/楕円 22"/>
            <p:cNvSpPr/>
            <p:nvPr/>
          </p:nvSpPr>
          <p:spPr>
            <a:xfrm>
              <a:off x="7620426" y="4109681"/>
              <a:ext cx="287927" cy="288347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en-US" sz="200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24594" name="Text Box 38"/>
            <p:cNvSpPr txBox="1">
              <a:spLocks noChangeArrowheads="1"/>
            </p:cNvSpPr>
            <p:nvPr/>
          </p:nvSpPr>
          <p:spPr bwMode="auto">
            <a:xfrm>
              <a:off x="8627975" y="3492996"/>
              <a:ext cx="1912305" cy="496837"/>
            </a:xfrm>
            <a:prstGeom prst="rect">
              <a:avLst/>
            </a:prstGeom>
            <a:solidFill>
              <a:schemeClr val="bg1"/>
            </a:solidFill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tIns="10800" bIns="10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th-TH" altLang="ja-JP" sz="1600" b="1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นครราชสีมา</a:t>
              </a:r>
            </a:p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ja-JP" sz="1600" b="1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(</a:t>
              </a:r>
              <a:r>
                <a:rPr lang="th-TH" altLang="ja-JP" sz="1600" b="1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เมืองท้องถิ่น</a:t>
              </a:r>
              <a:r>
                <a:rPr lang="en-US" altLang="ja-JP" sz="1600" b="1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)</a:t>
              </a:r>
            </a:p>
          </p:txBody>
        </p:sp>
        <p:sp>
          <p:nvSpPr>
            <p:cNvPr id="25" name="円/楕円 24"/>
            <p:cNvSpPr/>
            <p:nvPr/>
          </p:nvSpPr>
          <p:spPr>
            <a:xfrm>
              <a:off x="8339279" y="3461749"/>
              <a:ext cx="287927" cy="288347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en-US" sz="200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24596" name="Text Box 38"/>
            <p:cNvSpPr txBox="1">
              <a:spLocks noChangeArrowheads="1"/>
            </p:cNvSpPr>
            <p:nvPr/>
          </p:nvSpPr>
          <p:spPr bwMode="auto">
            <a:xfrm>
              <a:off x="7907897" y="4253706"/>
              <a:ext cx="1434115" cy="496837"/>
            </a:xfrm>
            <a:prstGeom prst="rect">
              <a:avLst/>
            </a:prstGeom>
            <a:solidFill>
              <a:schemeClr val="bg1"/>
            </a:solidFill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tIns="10800" bIns="10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th-TH" altLang="ja-JP" sz="1600" b="1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กรุงเทพมหานคร</a:t>
              </a:r>
              <a:endParaRPr lang="en-US" altLang="ja-JP" sz="1600" b="1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eaLnBrk="1" hangingPunct="1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ja-JP" sz="1600" b="1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(</a:t>
              </a:r>
              <a:r>
                <a:rPr lang="th-TH" altLang="ja-JP" sz="1600" b="1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เมืองหลวง</a:t>
              </a:r>
              <a:r>
                <a:rPr lang="en-US" altLang="ja-JP" sz="1600" b="1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)</a:t>
              </a:r>
            </a:p>
          </p:txBody>
        </p:sp>
        <p:sp>
          <p:nvSpPr>
            <p:cNvPr id="27" name="円/楕円 26"/>
            <p:cNvSpPr/>
            <p:nvPr/>
          </p:nvSpPr>
          <p:spPr>
            <a:xfrm>
              <a:off x="7620426" y="2454231"/>
              <a:ext cx="287927" cy="286651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en-US" sz="200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28" name="円/楕円 27"/>
            <p:cNvSpPr/>
            <p:nvPr/>
          </p:nvSpPr>
          <p:spPr>
            <a:xfrm>
              <a:off x="8627206" y="3173402"/>
              <a:ext cx="287928" cy="288347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en-US" sz="200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29" name="円/楕円 28"/>
            <p:cNvSpPr/>
            <p:nvPr/>
          </p:nvSpPr>
          <p:spPr>
            <a:xfrm>
              <a:off x="7044571" y="5765130"/>
              <a:ext cx="287927" cy="288347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en-US" sz="200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30" name="円/楕円 29"/>
            <p:cNvSpPr/>
            <p:nvPr/>
          </p:nvSpPr>
          <p:spPr>
            <a:xfrm>
              <a:off x="7403997" y="3821334"/>
              <a:ext cx="287927" cy="288347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en-US" sz="200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24585" name="テキスト ボックス 31"/>
          <p:cNvSpPr txBox="1">
            <a:spLocks noChangeArrowheads="1"/>
          </p:cNvSpPr>
          <p:nvPr/>
        </p:nvSpPr>
        <p:spPr bwMode="auto">
          <a:xfrm>
            <a:off x="9719469" y="5992814"/>
            <a:ext cx="1355576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h-TH" altLang="ja-JP" sz="14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พื้นที่โครงการ </a:t>
            </a:r>
            <a:r>
              <a:rPr lang="en-US" altLang="ja-JP" sz="14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CTOP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th-TH" altLang="ja-JP" sz="14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พื้นที่ใหม่</a:t>
            </a:r>
            <a:endParaRPr lang="ja-JP" altLang="en-US" sz="1400" b="1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1" name="円/楕円 30"/>
          <p:cNvSpPr/>
          <p:nvPr/>
        </p:nvSpPr>
        <p:spPr>
          <a:xfrm>
            <a:off x="9448007" y="6021389"/>
            <a:ext cx="176213" cy="130175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ja-JP" altLang="en-US" sz="2000">
              <a:solidFill>
                <a:srgbClr val="FFFF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3" name="円/楕円 32"/>
          <p:cNvSpPr/>
          <p:nvPr/>
        </p:nvSpPr>
        <p:spPr>
          <a:xfrm>
            <a:off x="9467057" y="6254751"/>
            <a:ext cx="157163" cy="144463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ja-JP" altLang="en-US" sz="2000">
              <a:solidFill>
                <a:srgbClr val="FFFF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8572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613909"/>
              </p:ext>
            </p:extLst>
          </p:nvPr>
        </p:nvGraphicFramePr>
        <p:xfrm>
          <a:off x="0" y="344554"/>
          <a:ext cx="12099234" cy="61417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79011"/>
                <a:gridCol w="653575"/>
                <a:gridCol w="6075274"/>
                <a:gridCol w="4391374"/>
              </a:tblGrid>
              <a:tr h="566914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/>
                        </a:rPr>
                        <a:t>เป้าหมายการจัดสรรงบประมาณ ปี </a:t>
                      </a:r>
                      <a:r>
                        <a:rPr lang="th-TH" sz="3200" dirty="0" smtClean="0">
                          <a:effectLst/>
                        </a:rPr>
                        <a:t>2560</a:t>
                      </a:r>
                      <a:r>
                        <a:rPr lang="en-US" sz="3200" dirty="0" smtClean="0">
                          <a:effectLst/>
                        </a:rPr>
                        <a:t>(</a:t>
                      </a:r>
                      <a:r>
                        <a:rPr lang="th-TH" sz="3200" dirty="0">
                          <a:effectLst/>
                        </a:rPr>
                        <a:t>โครงการ </a:t>
                      </a:r>
                      <a:r>
                        <a:rPr lang="en-US" sz="3200" dirty="0" smtClean="0">
                          <a:effectLst/>
                        </a:rPr>
                        <a:t>ITOP)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390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4000" b="1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ลำดับ</a:t>
                      </a:r>
                      <a:endParaRPr lang="en-US" sz="2800" b="1" dirty="0"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เขต</a:t>
                      </a:r>
                      <a:endParaRPr lang="en-US" sz="2400" b="1" dirty="0"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4000" b="1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หน่วยงาน</a:t>
                      </a:r>
                      <a:endParaRPr lang="en-US" sz="2800" b="1" dirty="0"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4000" b="1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จำนวน (บาท) </a:t>
                      </a:r>
                      <a:endParaRPr lang="en-US" sz="2800" b="1" dirty="0"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5669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en-US" sz="2000" b="1"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en-US" sz="2000" b="1"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 smtClean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พื้นที่นำร่องภาคเหนือ</a:t>
                      </a:r>
                      <a:endParaRPr lang="en-US" sz="2000" b="1" dirty="0"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220,000</a:t>
                      </a:r>
                      <a:endParaRPr lang="en-US" sz="2000" b="1" dirty="0"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5669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  <a:endParaRPr lang="en-US" sz="2000" b="1"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  <a:endParaRPr lang="en-US" sz="2000" b="1"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 smtClean="0"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พื้นที่นำร่องภาคกลาง 1</a:t>
                      </a:r>
                      <a:endParaRPr lang="en-US" sz="2000" b="1" dirty="0"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180,000</a:t>
                      </a:r>
                      <a:endParaRPr lang="en-US" sz="2000" b="1" dirty="0"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5669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  <a:endParaRPr lang="en-US" sz="2000" b="1"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</a:t>
                      </a:r>
                      <a:endParaRPr lang="en-US" sz="2000" b="1"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 smtClean="0"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พื้นที่นำร่องภาคตะวันออกเฉียงเหนือ</a:t>
                      </a:r>
                      <a:endParaRPr lang="en-US" sz="2000" b="1" dirty="0"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220,000</a:t>
                      </a:r>
                      <a:endParaRPr lang="en-US" sz="2000" b="1" dirty="0"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5669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  <a:endParaRPr lang="en-US" sz="2000" b="1"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9</a:t>
                      </a:r>
                      <a:endParaRPr lang="en-US" sz="2000" b="1"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 smtClean="0"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พื้นที่นำร่องภาคกลาง 2</a:t>
                      </a:r>
                      <a:endParaRPr lang="en-US" sz="2000" b="1" dirty="0"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180,000</a:t>
                      </a:r>
                      <a:endParaRPr lang="en-US" sz="2000" b="1" dirty="0"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10261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  <a:endParaRPr lang="en-US" sz="2000" b="1"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11</a:t>
                      </a:r>
                      <a:endParaRPr lang="en-US" sz="2000" b="1"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 smtClean="0"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พื้นที่นำร่องภาคใต้</a:t>
                      </a:r>
                      <a:endParaRPr lang="en-US" sz="2000" b="1" dirty="0"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220,000</a:t>
                      </a:r>
                      <a:endParaRPr lang="en-US" sz="2000" b="1" dirty="0"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5669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  <a:endParaRPr lang="en-US" sz="2000" b="1"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en-US" sz="2000" b="1"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 smtClean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พื้นที่นำร่อง กทม.</a:t>
                      </a:r>
                      <a:endParaRPr lang="en-US" sz="2000" b="1" dirty="0"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180,000</a:t>
                      </a:r>
                      <a:endParaRPr lang="en-US" sz="2000" b="1" dirty="0"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1013122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รวม</a:t>
                      </a:r>
                      <a:endParaRPr lang="en-US" sz="2000" b="1" dirty="0"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1,200,000</a:t>
                      </a:r>
                      <a:endParaRPr lang="en-US" sz="2000" b="1" dirty="0"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08853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1244600" y="157947"/>
            <a:ext cx="9702800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None/>
              <a:defRPr/>
            </a:pP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2. โครงการ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พัฒนาระบบบริหารจัดการด้านสุขภาพแรงงานต่างด้าวและเหยื่อค้ามนุษย์</a:t>
            </a:r>
            <a:endParaRPr lang="ja-JP" altLang="en-US" b="1" dirty="0">
              <a:solidFill>
                <a:srgbClr val="7030A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3567"/>
            <a:ext cx="12192000" cy="5833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470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362"/>
            <a:ext cx="12192000" cy="6840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9394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สี่เหลี่ยมผืนผ้า 95"/>
          <p:cNvSpPr/>
          <p:nvPr/>
        </p:nvSpPr>
        <p:spPr>
          <a:xfrm>
            <a:off x="945932" y="0"/>
            <a:ext cx="10310648" cy="6542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แผนภาพความเชื่อมโยงระดับแผนงาน</a:t>
            </a:r>
            <a:r>
              <a:rPr lang="th-TH" b="1" dirty="0" err="1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บูรณา</a:t>
            </a:r>
            <a:r>
              <a:rPr lang="th-TH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การจัดการปัญหาแรงงานต่างด้าวและการค้ามนุษย์ (</a:t>
            </a:r>
            <a:r>
              <a:rPr lang="th-TH" b="1" dirty="0" err="1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สป.สธ</a:t>
            </a:r>
            <a:r>
              <a:rPr lang="th-TH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.)</a:t>
            </a:r>
            <a:endParaRPr lang="en-US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8" name="AutoShape 144"/>
          <p:cNvSpPr>
            <a:spLocks noChangeArrowheads="1"/>
          </p:cNvSpPr>
          <p:nvPr/>
        </p:nvSpPr>
        <p:spPr bwMode="auto">
          <a:xfrm>
            <a:off x="3038913" y="606971"/>
            <a:ext cx="8691562" cy="38576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IT?"/>
              </a:rPr>
              <a:t>เป้าหมายที่ 2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IT?"/>
              </a:rPr>
              <a:t> </a:t>
            </a: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IT?"/>
              </a:rPr>
              <a:t>ประชากรกลุ่มเป้าหมายปลอดภัยจากการค้ามนุษย์ </a:t>
            </a:r>
            <a:r>
              <a:rPr lang="th-TH" sz="1400" dirty="0" smtClean="0">
                <a:latin typeface="TH SarabunPSK" pitchFamily="34" charset="-34"/>
                <a:ea typeface="Angsana New" pitchFamily="18" charset="-34"/>
                <a:cs typeface="TH SarabunIT?"/>
              </a:rPr>
              <a:t>345.1171</a:t>
            </a: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IT?"/>
              </a:rPr>
              <a:t> ล้านบาท</a:t>
            </a:r>
            <a:endParaRPr kumimoji="0" lang="th-TH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H SarabunIT?"/>
            </a:endParaRPr>
          </a:p>
        </p:txBody>
      </p:sp>
      <p:sp>
        <p:nvSpPr>
          <p:cNvPr id="100" name="AutoShape 146"/>
          <p:cNvSpPr>
            <a:spLocks noChangeArrowheads="1"/>
          </p:cNvSpPr>
          <p:nvPr/>
        </p:nvSpPr>
        <p:spPr bwMode="auto">
          <a:xfrm>
            <a:off x="3007137" y="1132610"/>
            <a:ext cx="8691562" cy="613953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IT?"/>
              </a:rPr>
              <a:t>ตัวชี้วัดที่ 2.1 </a:t>
            </a: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IT?"/>
              </a:rPr>
              <a:t>จำนวนประชากรกลุ่มเป้าหมายได้รับการปกป้องและคุ้มครองจากขบวนการค้ามนุษย์ (กลุ่มเป้าหมาย คือ สตรี เด็ก แรงงานไทย และแรงงานต่างด้าว) 1,637,650 คน</a:t>
            </a:r>
            <a:endParaRPr kumimoji="0" lang="th-TH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H SarabunIT?"/>
            </a:endParaRPr>
          </a:p>
        </p:txBody>
      </p:sp>
      <p:sp>
        <p:nvSpPr>
          <p:cNvPr id="101" name="วงรี 100"/>
          <p:cNvSpPr/>
          <p:nvPr/>
        </p:nvSpPr>
        <p:spPr>
          <a:xfrm>
            <a:off x="157656" y="483668"/>
            <a:ext cx="2601310" cy="560301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100" b="1" dirty="0" smtClean="0">
              <a:solidFill>
                <a:schemeClr val="tx1"/>
              </a:solidFill>
              <a:latin typeface="TH SarabunPSK" pitchFamily="34" charset="-34"/>
              <a:cs typeface="TH SarabunIT?"/>
            </a:endParaRPr>
          </a:p>
          <a:p>
            <a:pPr algn="ctr"/>
            <a:r>
              <a:rPr lang="th-TH" sz="1100" b="1" dirty="0" smtClean="0">
                <a:solidFill>
                  <a:schemeClr val="tx1"/>
                </a:solidFill>
                <a:latin typeface="TH SarabunPSK" pitchFamily="34" charset="-34"/>
                <a:cs typeface="TH SarabunIT?"/>
              </a:rPr>
              <a:t>เป้าหมาย</a:t>
            </a:r>
            <a:r>
              <a:rPr lang="th-TH" sz="1100" b="1" dirty="0">
                <a:solidFill>
                  <a:schemeClr val="tx1"/>
                </a:solidFill>
                <a:latin typeface="TH SarabunPSK" pitchFamily="34" charset="-34"/>
                <a:cs typeface="TH SarabunIT?"/>
              </a:rPr>
              <a:t>ของแผนงาน</a:t>
            </a:r>
            <a:endParaRPr lang="en-US" sz="1100" b="1" dirty="0">
              <a:solidFill>
                <a:schemeClr val="tx1"/>
              </a:solidFill>
              <a:latin typeface="TH SarabunPSK" pitchFamily="34" charset="-34"/>
              <a:cs typeface="TH SarabunIT?"/>
            </a:endParaRPr>
          </a:p>
          <a:p>
            <a:pPr algn="ctr"/>
            <a:r>
              <a:rPr lang="th-TH" sz="1100" b="1" dirty="0" err="1">
                <a:solidFill>
                  <a:schemeClr val="tx1"/>
                </a:solidFill>
                <a:latin typeface="TH SarabunPSK" pitchFamily="34" charset="-34"/>
                <a:cs typeface="TH SarabunIT?"/>
              </a:rPr>
              <a:t>บูรณา</a:t>
            </a:r>
            <a:r>
              <a:rPr lang="th-TH" sz="1100" b="1" dirty="0">
                <a:solidFill>
                  <a:schemeClr val="tx1"/>
                </a:solidFill>
                <a:latin typeface="TH SarabunPSK" pitchFamily="34" charset="-34"/>
                <a:cs typeface="TH SarabunIT?"/>
              </a:rPr>
              <a:t>การ</a:t>
            </a:r>
            <a:endParaRPr lang="en-US" sz="1100" b="1" dirty="0">
              <a:solidFill>
                <a:schemeClr val="tx1"/>
              </a:solidFill>
              <a:latin typeface="TH SarabunPSK" pitchFamily="34" charset="-34"/>
              <a:cs typeface="TH SarabunIT?"/>
            </a:endParaRPr>
          </a:p>
          <a:p>
            <a:pPr algn="ctr"/>
            <a:endParaRPr lang="th-TH" sz="18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2" name="Oval 147"/>
          <p:cNvSpPr>
            <a:spLocks noChangeArrowheads="1"/>
          </p:cNvSpPr>
          <p:nvPr/>
        </p:nvSpPr>
        <p:spPr bwMode="auto">
          <a:xfrm>
            <a:off x="157656" y="1226191"/>
            <a:ext cx="2601310" cy="426789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IT?"/>
              </a:rPr>
              <a:t>ตัวชี้วัด</a:t>
            </a:r>
            <a:endParaRPr kumimoji="0" lang="th-TH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H SarabunIT?"/>
            </a:endParaRPr>
          </a:p>
        </p:txBody>
      </p:sp>
      <p:sp>
        <p:nvSpPr>
          <p:cNvPr id="103" name="Oval 148"/>
          <p:cNvSpPr>
            <a:spLocks noChangeArrowheads="1"/>
          </p:cNvSpPr>
          <p:nvPr/>
        </p:nvSpPr>
        <p:spPr bwMode="auto">
          <a:xfrm>
            <a:off x="136138" y="1842926"/>
            <a:ext cx="2601310" cy="36588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IT?"/>
              </a:rPr>
              <a:t>แนวทาง</a:t>
            </a:r>
            <a:endParaRPr kumimoji="0" lang="th-TH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H SarabunIT?"/>
            </a:endParaRPr>
          </a:p>
        </p:txBody>
      </p:sp>
      <p:sp>
        <p:nvSpPr>
          <p:cNvPr id="104" name="AutoShape 149"/>
          <p:cNvSpPr>
            <a:spLocks noChangeArrowheads="1"/>
          </p:cNvSpPr>
          <p:nvPr/>
        </p:nvSpPr>
        <p:spPr bwMode="auto">
          <a:xfrm>
            <a:off x="3007137" y="1842926"/>
            <a:ext cx="8699500" cy="498523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IT?"/>
              </a:rPr>
              <a:t>แนวทางที่ 2.1.2 </a:t>
            </a: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IT?"/>
              </a:rPr>
              <a:t>พัฒนาการการป้องกันปัญหาการค้ามนุษย์อย่างมีประสิทธิภาพ</a:t>
            </a: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IT?"/>
              </a:rPr>
              <a:t> 345.1171 ล้านบาท</a:t>
            </a:r>
            <a:endParaRPr kumimoji="0" lang="th-TH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H SarabunIT?"/>
            </a:endParaRPr>
          </a:p>
        </p:txBody>
      </p:sp>
      <p:sp>
        <p:nvSpPr>
          <p:cNvPr id="105" name="Oval 150"/>
          <p:cNvSpPr>
            <a:spLocks noChangeArrowheads="1"/>
          </p:cNvSpPr>
          <p:nvPr/>
        </p:nvSpPr>
        <p:spPr bwMode="auto">
          <a:xfrm>
            <a:off x="157654" y="2341449"/>
            <a:ext cx="2601310" cy="41362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IT?"/>
              </a:rPr>
              <a:t>ตัวชี้วัด</a:t>
            </a:r>
            <a:endParaRPr kumimoji="0" lang="th-TH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H SarabunIT?"/>
            </a:endParaRPr>
          </a:p>
        </p:txBody>
      </p:sp>
      <p:sp>
        <p:nvSpPr>
          <p:cNvPr id="106" name="AutoShape 151"/>
          <p:cNvSpPr>
            <a:spLocks noChangeArrowheads="1"/>
          </p:cNvSpPr>
          <p:nvPr/>
        </p:nvSpPr>
        <p:spPr bwMode="auto">
          <a:xfrm>
            <a:off x="2999199" y="2426779"/>
            <a:ext cx="8699500" cy="45402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IT?"/>
              </a:rPr>
              <a:t>ร้อยละ 90</a:t>
            </a:r>
            <a:r>
              <a:rPr kumimoji="0" lang="th-TH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IT?"/>
              </a:rPr>
              <a:t> </a:t>
            </a: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IT?"/>
              </a:rPr>
              <a:t>ของแรงงานต่างด้าวและผู้ติดตามมีหลักประกันสุขภาพ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IT?"/>
              </a:rPr>
              <a:t> </a:t>
            </a: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IT?"/>
              </a:rPr>
              <a:t>งบฯ 5.7300</a:t>
            </a:r>
            <a:r>
              <a:rPr kumimoji="0" lang="th-TH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IT?"/>
              </a:rPr>
              <a:t> </a:t>
            </a: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IT?"/>
              </a:rPr>
              <a:t>ลบ.</a:t>
            </a:r>
            <a:endParaRPr kumimoji="0" lang="th-TH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H SarabunIT?"/>
            </a:endParaRPr>
          </a:p>
        </p:txBody>
      </p:sp>
      <p:sp>
        <p:nvSpPr>
          <p:cNvPr id="107" name="AutoShape 152"/>
          <p:cNvSpPr>
            <a:spLocks noChangeArrowheads="1"/>
          </p:cNvSpPr>
          <p:nvPr/>
        </p:nvSpPr>
        <p:spPr bwMode="auto">
          <a:xfrm>
            <a:off x="3007137" y="3076905"/>
            <a:ext cx="827087" cy="352425"/>
          </a:xfrm>
          <a:prstGeom prst="homePlate">
            <a:avLst>
              <a:gd name="adj" fmla="val 58671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IT?"/>
              </a:rPr>
              <a:t>ต้นน้ำ</a:t>
            </a:r>
            <a:endParaRPr kumimoji="0" lang="th-TH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IT?"/>
            </a:endParaRPr>
          </a:p>
        </p:txBody>
      </p:sp>
      <p:sp>
        <p:nvSpPr>
          <p:cNvPr id="108" name="AutoShape 153"/>
          <p:cNvSpPr>
            <a:spLocks noChangeArrowheads="1"/>
          </p:cNvSpPr>
          <p:nvPr/>
        </p:nvSpPr>
        <p:spPr bwMode="auto">
          <a:xfrm>
            <a:off x="6818340" y="3076904"/>
            <a:ext cx="983748" cy="352425"/>
          </a:xfrm>
          <a:prstGeom prst="homePlate">
            <a:avLst>
              <a:gd name="adj" fmla="val 60135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IT?"/>
              </a:rPr>
              <a:t>กลางน้ำ</a:t>
            </a:r>
            <a:endParaRPr kumimoji="0" lang="th-TH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IT?"/>
            </a:endParaRPr>
          </a:p>
        </p:txBody>
      </p:sp>
      <p:sp>
        <p:nvSpPr>
          <p:cNvPr id="109" name="AutoShape 154"/>
          <p:cNvSpPr>
            <a:spLocks noChangeArrowheads="1"/>
          </p:cNvSpPr>
          <p:nvPr/>
        </p:nvSpPr>
        <p:spPr bwMode="auto">
          <a:xfrm>
            <a:off x="10094116" y="3085785"/>
            <a:ext cx="1035297" cy="352425"/>
          </a:xfrm>
          <a:prstGeom prst="homePlate">
            <a:avLst>
              <a:gd name="adj" fmla="val 62725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IT?"/>
              </a:rPr>
              <a:t>ปลายน้ำ</a:t>
            </a:r>
            <a:endParaRPr kumimoji="0" lang="th-TH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IT?"/>
            </a:endParaRPr>
          </a:p>
        </p:txBody>
      </p:sp>
      <p:sp>
        <p:nvSpPr>
          <p:cNvPr id="113" name="AutoShape 156"/>
          <p:cNvSpPr>
            <a:spLocks noChangeArrowheads="1"/>
          </p:cNvSpPr>
          <p:nvPr/>
        </p:nvSpPr>
        <p:spPr bwMode="auto">
          <a:xfrm>
            <a:off x="2498831" y="4031734"/>
            <a:ext cx="2826628" cy="227423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Angsana New" pitchFamily="18" charset="-34"/>
                <a:cs typeface="TH SarabunIT๙" panose="020B0500040200020003" pitchFamily="34" charset="-34"/>
              </a:rPr>
              <a:t>กิจกรรม</a:t>
            </a: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Angsana New" pitchFamily="18" charset="-34"/>
                <a:cs typeface="TH SarabunIT๙" panose="020B0500040200020003" pitchFamily="34" charset="-34"/>
              </a:rPr>
              <a:t> บริหารจัดการ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Angsana New" pitchFamily="18" charset="-34"/>
                <a:cs typeface="TH SarabunIT๙" panose="020B0500040200020003" pitchFamily="34" charset="-34"/>
              </a:rPr>
              <a:t>1. พัฒนา </a:t>
            </a:r>
            <a:r>
              <a:rPr kumimoji="0" lang="th-TH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Angsana New" pitchFamily="18" charset="-34"/>
                <a:cs typeface="TH SarabunIT๙" panose="020B0500040200020003" pitchFamily="34" charset="-34"/>
              </a:rPr>
              <a:t>อสต</a:t>
            </a: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Angsana New" pitchFamily="18" charset="-34"/>
                <a:cs typeface="TH SarabunIT๙" panose="020B0500040200020003" pitchFamily="34" charset="-34"/>
              </a:rPr>
              <a:t>. เครือข่ายประชาสัมพันธ์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Angsana New" pitchFamily="18" charset="-34"/>
                <a:cs typeface="TH SarabunIT๙" panose="020B0500040200020003" pitchFamily="34" charset="-34"/>
              </a:rPr>
              <a:t> /</a:t>
            </a: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Angsana New" pitchFamily="18" charset="-34"/>
                <a:cs typeface="TH SarabunIT๙" panose="020B0500040200020003" pitchFamily="34" charset="-34"/>
              </a:rPr>
              <a:t>ระบบติดตามผลการตรวจโรค + รักษา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Angsana New" pitchFamily="18" charset="-34"/>
                <a:cs typeface="TH SarabunIT๙" panose="020B0500040200020003" pitchFamily="34" charset="-34"/>
              </a:rPr>
              <a:t>2. พัฒนาระบบฐานข้อมูลการขึ้นทะเบียนประกันสุขภาพ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Angsana New" pitchFamily="18" charset="-34"/>
                <a:cs typeface="TH SarabunIT๙" panose="020B0500040200020003" pitchFamily="34" charset="-34"/>
              </a:rPr>
              <a:t>3. สื่อประชาสัมพันธ์</a:t>
            </a:r>
            <a:endParaRPr kumimoji="0" lang="th-TH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14" name="AutoShape 157"/>
          <p:cNvSpPr>
            <a:spLocks noChangeArrowheads="1"/>
          </p:cNvSpPr>
          <p:nvPr/>
        </p:nvSpPr>
        <p:spPr bwMode="auto">
          <a:xfrm>
            <a:off x="5395246" y="4033146"/>
            <a:ext cx="3504499" cy="236343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Angsana New" pitchFamily="18" charset="-34"/>
                <a:cs typeface="TH SarabunIT๙" panose="020B0500040200020003" pitchFamily="34" charset="-34"/>
              </a:rPr>
              <a:t>กิจกรรม</a:t>
            </a: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Angsana New" pitchFamily="18" charset="-34"/>
                <a:cs typeface="TH SarabunIT๙" panose="020B0500040200020003" pitchFamily="34" charset="-34"/>
              </a:rPr>
              <a:t> พัฒนาระบบบริการสุขภาพ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IT๙" panose="020B0500040200020003" pitchFamily="34" charset="-34"/>
              <a:ea typeface="Angsana New" pitchFamily="18" charset="-34"/>
              <a:cs typeface="TH SarabunIT๙" panose="020B0500040200020003" pitchFamily="34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Angsana New" pitchFamily="18" charset="-34"/>
                <a:cs typeface="TH SarabunIT๙" panose="020B0500040200020003" pitchFamily="34" charset="-34"/>
              </a:rPr>
              <a:t>1. ระบบริการที่เป็นมิตร 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IT๙" panose="020B0500040200020003" pitchFamily="34" charset="-34"/>
              <a:ea typeface="Angsana New" pitchFamily="18" charset="-34"/>
              <a:cs typeface="TH SarabunIT๙" panose="020B0500040200020003" pitchFamily="34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Angsana New" pitchFamily="18" charset="-34"/>
                <a:cs typeface="TH SarabunIT๙" panose="020B0500040200020003" pitchFamily="34" charset="-34"/>
              </a:rPr>
              <a:t>2. ระบบส่งต่อระหว่างประเทศ 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IT๙" panose="020B0500040200020003" pitchFamily="34" charset="-34"/>
              <a:ea typeface="Angsana New" pitchFamily="18" charset="-34"/>
              <a:cs typeface="TH SarabunIT๙" panose="020B0500040200020003" pitchFamily="34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Angsana New" pitchFamily="18" charset="-34"/>
                <a:cs typeface="TH SarabunIT๙" panose="020B0500040200020003" pitchFamily="34" charset="-34"/>
              </a:rPr>
              <a:t>3. คู่มือ-มาตรฐานการดำเนินงาน 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IT๙" panose="020B0500040200020003" pitchFamily="34" charset="-34"/>
              <a:ea typeface="Angsana New" pitchFamily="18" charset="-34"/>
              <a:cs typeface="TH SarabunIT๙" panose="020B0500040200020003" pitchFamily="34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Angsana New" pitchFamily="18" charset="-34"/>
                <a:cs typeface="TH SarabunIT๙" panose="020B0500040200020003" pitchFamily="34" charset="-34"/>
              </a:rPr>
              <a:t>4. พัฒนาระบบฐานข้อมูลการให้บริการ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IT๙" panose="020B0500040200020003" pitchFamily="34" charset="-34"/>
              <a:ea typeface="Angsana New" pitchFamily="18" charset="-34"/>
              <a:cs typeface="TH SarabunIT๙" panose="020B0500040200020003" pitchFamily="34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Angsana New" pitchFamily="18" charset="-34"/>
                <a:cs typeface="TH SarabunIT๙" panose="020B0500040200020003" pitchFamily="34" charset="-34"/>
              </a:rPr>
              <a:t>5. พัฒนาศักยภาพบุคลากร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IT๙" panose="020B0500040200020003" pitchFamily="34" charset="-34"/>
              <a:ea typeface="Angsana New" pitchFamily="18" charset="-34"/>
              <a:cs typeface="TH SarabunIT๙" panose="020B0500040200020003" pitchFamily="34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Angsana New" pitchFamily="18" charset="-34"/>
                <a:cs typeface="TH SarabunIT๙" panose="020B0500040200020003" pitchFamily="34" charset="-34"/>
              </a:rPr>
              <a:t>6. พัฒนาชุดสิทธิประโยชน์การบริการสุขภาพ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IT๙" panose="020B0500040200020003" pitchFamily="34" charset="-34"/>
              <a:ea typeface="Angsana New" pitchFamily="18" charset="-34"/>
              <a:cs typeface="TH SarabunIT๙" panose="020B0500040200020003" pitchFamily="34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Angsana New" pitchFamily="18" charset="-34"/>
                <a:cs typeface="TH SarabunIT๙" panose="020B0500040200020003" pitchFamily="34" charset="-34"/>
              </a:rPr>
              <a:t>7. การติดตามและประเมินผล</a:t>
            </a:r>
            <a:endParaRPr kumimoji="0" lang="th-TH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15" name="AutoShape 158"/>
          <p:cNvSpPr>
            <a:spLocks noChangeArrowheads="1"/>
          </p:cNvSpPr>
          <p:nvPr/>
        </p:nvSpPr>
        <p:spPr bwMode="auto">
          <a:xfrm>
            <a:off x="9029699" y="4031733"/>
            <a:ext cx="2982881" cy="2364851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Angsana New" pitchFamily="18" charset="-34"/>
                <a:cs typeface="TH SarabunIT๙" panose="020B0500040200020003" pitchFamily="34" charset="-34"/>
              </a:rPr>
              <a:t>กิจกรรม</a:t>
            </a: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Angsana New" pitchFamily="18" charset="-34"/>
                <a:cs typeface="TH SarabunIT๙" panose="020B0500040200020003" pitchFamily="34" charset="-34"/>
              </a:rPr>
              <a:t> บริการและฟื้นฟูสุขภาพ กายใจ ของเหยื่อค้ามนุษย์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Angsana New" pitchFamily="18" charset="-34"/>
                <a:cs typeface="TH SarabunIT๙" panose="020B0500040200020003" pitchFamily="34" charset="-34"/>
              </a:rPr>
              <a:t>1. การช่วยเหลือเหยื่อค้ามนุษย์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Angsana New" pitchFamily="18" charset="-34"/>
                <a:cs typeface="TH SarabunIT๙" panose="020B0500040200020003" pitchFamily="34" charset="-34"/>
              </a:rPr>
              <a:t>โดย</a:t>
            </a:r>
            <a:r>
              <a:rPr kumimoji="0" lang="th-TH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Angsana New" pitchFamily="18" charset="-34"/>
                <a:cs typeface="TH SarabunIT๙" panose="020B0500040200020003" pitchFamily="34" charset="-34"/>
              </a:rPr>
              <a:t>ทีมสห</a:t>
            </a: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Angsana New" pitchFamily="18" charset="-34"/>
                <a:cs typeface="TH SarabunIT๙" panose="020B0500040200020003" pitchFamily="34" charset="-34"/>
              </a:rPr>
              <a:t>วิชาชีพ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IT๙" panose="020B0500040200020003" pitchFamily="34" charset="-34"/>
              <a:ea typeface="Angsana New" pitchFamily="18" charset="-34"/>
              <a:cs typeface="TH SarabunIT๙" panose="020B0500040200020003" pitchFamily="34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1800" b="1" dirty="0" smtClean="0">
                <a:latin typeface="TH SarabunIT๙" panose="020B0500040200020003" pitchFamily="34" charset="-34"/>
                <a:ea typeface="Angsana New" pitchFamily="18" charset="-34"/>
                <a:cs typeface="TH SarabunIT๙" panose="020B0500040200020003" pitchFamily="34" charset="-34"/>
              </a:rPr>
              <a:t>2</a:t>
            </a: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Angsana New" pitchFamily="18" charset="-34"/>
                <a:cs typeface="TH SarabunIT๙" panose="020B0500040200020003" pitchFamily="34" charset="-34"/>
              </a:rPr>
              <a:t>.งานนิติเวชสำหรับคดี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IT๙" panose="020B0500040200020003" pitchFamily="34" charset="-34"/>
              <a:ea typeface="Angsana New" pitchFamily="18" charset="-34"/>
              <a:cs typeface="TH SarabunIT๙" panose="020B0500040200020003" pitchFamily="34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Angsana New" pitchFamily="18" charset="-34"/>
                <a:cs typeface="TH SarabunIT๙" panose="020B0500040200020003" pitchFamily="34" charset="-34"/>
              </a:rPr>
              <a:t>3. ฟื้นฟูสุขภาพกาย- จิต 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IT๙" panose="020B0500040200020003" pitchFamily="34" charset="-34"/>
              <a:ea typeface="Angsana New" pitchFamily="18" charset="-34"/>
              <a:cs typeface="TH SarabunIT๙" panose="020B0500040200020003" pitchFamily="34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Angsana New" pitchFamily="18" charset="-34"/>
                <a:cs typeface="TH SarabunIT๙" panose="020B0500040200020003" pitchFamily="34" charset="-34"/>
              </a:rPr>
              <a:t>4. ประกันสุขภาพแรงงานที่เป็น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anose="020B0500040200020003" pitchFamily="34" charset="-34"/>
                <a:ea typeface="Angsana New" pitchFamily="18" charset="-34"/>
                <a:cs typeface="TH SarabunIT๙" panose="020B0500040200020003" pitchFamily="34" charset="-34"/>
              </a:rPr>
              <a:t>เหยื่อค้ามนุษย์</a:t>
            </a:r>
            <a:endParaRPr kumimoji="0" lang="th-TH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16" name="สี่เหลี่ยมผืนผ้า 115"/>
          <p:cNvSpPr/>
          <p:nvPr/>
        </p:nvSpPr>
        <p:spPr>
          <a:xfrm>
            <a:off x="2999199" y="3467384"/>
            <a:ext cx="1998470" cy="496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dirty="0" smtClean="0">
                <a:solidFill>
                  <a:schemeClr val="tx1"/>
                </a:solidFill>
                <a:cs typeface="TH SarabunIT?"/>
              </a:rPr>
              <a:t>ส่งเสริมการมีหลักประกันสุขภาพ</a:t>
            </a:r>
            <a:endParaRPr lang="th-TH" sz="1400" dirty="0">
              <a:solidFill>
                <a:schemeClr val="tx1"/>
              </a:solidFill>
              <a:cs typeface="TH SarabunIT?"/>
            </a:endParaRPr>
          </a:p>
        </p:txBody>
      </p:sp>
      <p:sp>
        <p:nvSpPr>
          <p:cNvPr id="117" name="สี่เหลี่ยมผืนผ้า 116"/>
          <p:cNvSpPr/>
          <p:nvPr/>
        </p:nvSpPr>
        <p:spPr>
          <a:xfrm>
            <a:off x="5997040" y="3456626"/>
            <a:ext cx="2576944" cy="496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dirty="0">
                <a:solidFill>
                  <a:schemeClr val="tx1"/>
                </a:solidFill>
                <a:cs typeface="TH SarabunIT?"/>
              </a:rPr>
              <a:t>บริการ 4 มิติ (กาย+ใจ) </a:t>
            </a:r>
            <a:r>
              <a:rPr lang="en-US" sz="1400" dirty="0">
                <a:solidFill>
                  <a:schemeClr val="tx1"/>
                </a:solidFill>
                <a:cs typeface="TH SarabunIT?"/>
              </a:rPr>
              <a:t>: </a:t>
            </a:r>
            <a:r>
              <a:rPr lang="th-TH" sz="1400" dirty="0">
                <a:solidFill>
                  <a:schemeClr val="tx1"/>
                </a:solidFill>
                <a:cs typeface="TH SarabunIT?"/>
              </a:rPr>
              <a:t>ป้องกันโรค, ส่งเสริมสุขภพ, รักษา, ฟื้นฟู</a:t>
            </a:r>
            <a:endParaRPr lang="en-US" sz="1400" dirty="0">
              <a:solidFill>
                <a:schemeClr val="tx1"/>
              </a:solidFill>
              <a:cs typeface="TH SarabunIT?"/>
            </a:endParaRPr>
          </a:p>
        </p:txBody>
      </p:sp>
      <p:sp>
        <p:nvSpPr>
          <p:cNvPr id="119" name="สี่เหลี่ยมผืนผ้า 118"/>
          <p:cNvSpPr/>
          <p:nvPr/>
        </p:nvSpPr>
        <p:spPr>
          <a:xfrm>
            <a:off x="9148300" y="3475170"/>
            <a:ext cx="2576944" cy="496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cs typeface="TH SarabunIT?"/>
              </a:rPr>
              <a:t> </a:t>
            </a:r>
            <a:r>
              <a:rPr lang="th-TH" sz="1400" dirty="0">
                <a:solidFill>
                  <a:schemeClr val="tx1"/>
                </a:solidFill>
                <a:cs typeface="TH SarabunIT?"/>
              </a:rPr>
              <a:t>การช่วยเหลือเหยื่อโดย </a:t>
            </a:r>
            <a:br>
              <a:rPr lang="th-TH" sz="1400" dirty="0">
                <a:solidFill>
                  <a:schemeClr val="tx1"/>
                </a:solidFill>
                <a:cs typeface="TH SarabunIT?"/>
              </a:rPr>
            </a:br>
            <a:r>
              <a:rPr lang="th-TH" sz="1400" dirty="0" err="1">
                <a:solidFill>
                  <a:schemeClr val="tx1"/>
                </a:solidFill>
                <a:cs typeface="TH SarabunIT?"/>
              </a:rPr>
              <a:t>สห</a:t>
            </a:r>
            <a:r>
              <a:rPr lang="th-TH" sz="1400" dirty="0">
                <a:solidFill>
                  <a:schemeClr val="tx1"/>
                </a:solidFill>
                <a:cs typeface="TH SarabunIT?"/>
              </a:rPr>
              <a:t>วิชาชีพในศูนย์พึงได้</a:t>
            </a:r>
            <a:endParaRPr lang="en-US" sz="1400" dirty="0">
              <a:solidFill>
                <a:schemeClr val="tx1"/>
              </a:solidFill>
              <a:cs typeface="TH SarabunIT?"/>
            </a:endParaRPr>
          </a:p>
        </p:txBody>
      </p:sp>
      <p:sp>
        <p:nvSpPr>
          <p:cNvPr id="120" name="AutoShape 159"/>
          <p:cNvSpPr>
            <a:spLocks noChangeArrowheads="1"/>
          </p:cNvSpPr>
          <p:nvPr/>
        </p:nvSpPr>
        <p:spPr bwMode="auto">
          <a:xfrm>
            <a:off x="2898937" y="6396584"/>
            <a:ext cx="2214304" cy="44564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IT?"/>
              </a:rPr>
              <a:t>0.687</a:t>
            </a:r>
            <a:endParaRPr kumimoji="0" lang="th-TH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H SarabunIT?"/>
            </a:endParaRPr>
          </a:p>
        </p:txBody>
      </p:sp>
      <p:sp>
        <p:nvSpPr>
          <p:cNvPr id="121" name="AutoShape 160"/>
          <p:cNvSpPr>
            <a:spLocks noChangeArrowheads="1"/>
          </p:cNvSpPr>
          <p:nvPr/>
        </p:nvSpPr>
        <p:spPr bwMode="auto">
          <a:xfrm>
            <a:off x="5599006" y="6440423"/>
            <a:ext cx="2974978" cy="40181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4.238</a:t>
            </a:r>
            <a:endParaRPr kumimoji="0" lang="th-TH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22" name="AutoShape 161"/>
          <p:cNvSpPr>
            <a:spLocks noChangeArrowheads="1"/>
          </p:cNvSpPr>
          <p:nvPr/>
        </p:nvSpPr>
        <p:spPr bwMode="auto">
          <a:xfrm>
            <a:off x="9258300" y="6477210"/>
            <a:ext cx="2466944" cy="38079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.805</a:t>
            </a:r>
            <a:endParaRPr kumimoji="0" lang="th-TH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23" name="Oval 162"/>
          <p:cNvSpPr>
            <a:spLocks noChangeArrowheads="1"/>
          </p:cNvSpPr>
          <p:nvPr/>
        </p:nvSpPr>
        <p:spPr bwMode="auto">
          <a:xfrm>
            <a:off x="196849" y="2926833"/>
            <a:ext cx="2562115" cy="95148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ea typeface="Angsana New" pitchFamily="18" charset="-34"/>
              <a:cs typeface="TH SarabunIT?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IT?"/>
              </a:rPr>
              <a:t>ห่วงโซ่คุณค่า</a:t>
            </a:r>
            <a:endParaRPr kumimoji="0" lang="th-TH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H SarabunIT?"/>
            </a:endParaRPr>
          </a:p>
        </p:txBody>
      </p:sp>
      <p:sp>
        <p:nvSpPr>
          <p:cNvPr id="124" name="Oval 163"/>
          <p:cNvSpPr>
            <a:spLocks noChangeArrowheads="1"/>
          </p:cNvSpPr>
          <p:nvPr/>
        </p:nvSpPr>
        <p:spPr bwMode="auto">
          <a:xfrm>
            <a:off x="547741" y="3977944"/>
            <a:ext cx="1821136" cy="164771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ea typeface="Angsana New" pitchFamily="18" charset="-34"/>
              <a:cs typeface="TH SarabunIT?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IT?"/>
              </a:rPr>
              <a:t>หน่วยงาน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ea typeface="Angsana New" pitchFamily="18" charset="-34"/>
              <a:cs typeface="TH SarabunIT?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IT?"/>
              </a:rPr>
              <a:t>โครงการ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ea typeface="Angsana New" pitchFamily="18" charset="-34"/>
              <a:cs typeface="TH SarabunIT?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IT?"/>
              </a:rPr>
              <a:t>กิจกรรม</a:t>
            </a:r>
            <a:endParaRPr kumimoji="0" lang="th-TH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H SarabunIT?"/>
            </a:endParaRPr>
          </a:p>
        </p:txBody>
      </p:sp>
      <p:sp>
        <p:nvSpPr>
          <p:cNvPr id="125" name="Oval 164"/>
          <p:cNvSpPr>
            <a:spLocks noChangeArrowheads="1"/>
          </p:cNvSpPr>
          <p:nvPr/>
        </p:nvSpPr>
        <p:spPr bwMode="auto">
          <a:xfrm>
            <a:off x="326803" y="5862141"/>
            <a:ext cx="2172028" cy="493249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IT?"/>
              </a:rPr>
              <a:t>งบประมาณ</a:t>
            </a:r>
            <a:endParaRPr kumimoji="0" lang="th-TH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H SarabunIT?"/>
            </a:endParaRPr>
          </a:p>
        </p:txBody>
      </p:sp>
      <p:sp>
        <p:nvSpPr>
          <p:cNvPr id="126" name="AutoShape 165"/>
          <p:cNvSpPr>
            <a:spLocks noChangeArrowheads="1"/>
          </p:cNvSpPr>
          <p:nvPr/>
        </p:nvSpPr>
        <p:spPr bwMode="auto">
          <a:xfrm>
            <a:off x="203091" y="6396585"/>
            <a:ext cx="2555875" cy="44564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5.7300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 </a:t>
            </a: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(</a:t>
            </a:r>
            <a:r>
              <a:rPr kumimoji="0" lang="th-TH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สปสธ</a:t>
            </a: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.)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cxnSp>
        <p:nvCxnSpPr>
          <p:cNvPr id="2214" name="AutoShape 166"/>
          <p:cNvCxnSpPr>
            <a:cxnSpLocks noChangeShapeType="1"/>
            <a:endCxn id="103" idx="0"/>
          </p:cNvCxnSpPr>
          <p:nvPr/>
        </p:nvCxnSpPr>
        <p:spPr bwMode="auto">
          <a:xfrm>
            <a:off x="1426376" y="1652980"/>
            <a:ext cx="10417" cy="189946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15" name="AutoShape 167"/>
          <p:cNvCxnSpPr>
            <a:cxnSpLocks noChangeShapeType="1"/>
          </p:cNvCxnSpPr>
          <p:nvPr/>
        </p:nvCxnSpPr>
        <p:spPr bwMode="auto">
          <a:xfrm flipH="1">
            <a:off x="1405074" y="2208810"/>
            <a:ext cx="6027" cy="15389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16" name="AutoShape 168"/>
          <p:cNvCxnSpPr>
            <a:cxnSpLocks noChangeShapeType="1"/>
          </p:cNvCxnSpPr>
          <p:nvPr/>
        </p:nvCxnSpPr>
        <p:spPr bwMode="auto">
          <a:xfrm>
            <a:off x="1405074" y="2755075"/>
            <a:ext cx="0" cy="204199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18" name="AutoShape 169"/>
          <p:cNvCxnSpPr>
            <a:cxnSpLocks noChangeShapeType="1"/>
          </p:cNvCxnSpPr>
          <p:nvPr/>
        </p:nvCxnSpPr>
        <p:spPr bwMode="auto">
          <a:xfrm>
            <a:off x="1405074" y="3878317"/>
            <a:ext cx="0" cy="13176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20" name="AutoShape 170"/>
          <p:cNvCxnSpPr>
            <a:cxnSpLocks noChangeShapeType="1"/>
          </p:cNvCxnSpPr>
          <p:nvPr/>
        </p:nvCxnSpPr>
        <p:spPr bwMode="auto">
          <a:xfrm>
            <a:off x="1396905" y="5625660"/>
            <a:ext cx="0" cy="2635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21" name="AutoShape 171"/>
          <p:cNvCxnSpPr>
            <a:cxnSpLocks noChangeShapeType="1"/>
          </p:cNvCxnSpPr>
          <p:nvPr/>
        </p:nvCxnSpPr>
        <p:spPr bwMode="auto">
          <a:xfrm>
            <a:off x="3420680" y="2971414"/>
            <a:ext cx="7191084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26" name="AutoShape 172"/>
          <p:cNvCxnSpPr>
            <a:cxnSpLocks noChangeShapeType="1"/>
          </p:cNvCxnSpPr>
          <p:nvPr/>
        </p:nvCxnSpPr>
        <p:spPr bwMode="auto">
          <a:xfrm>
            <a:off x="3420680" y="2971414"/>
            <a:ext cx="0" cy="13176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31" name="AutoShape 174"/>
          <p:cNvCxnSpPr>
            <a:cxnSpLocks noChangeShapeType="1"/>
          </p:cNvCxnSpPr>
          <p:nvPr/>
        </p:nvCxnSpPr>
        <p:spPr bwMode="auto">
          <a:xfrm>
            <a:off x="7207054" y="2959274"/>
            <a:ext cx="0" cy="149941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33" name="AutoShape 175"/>
          <p:cNvCxnSpPr>
            <a:cxnSpLocks noChangeShapeType="1"/>
          </p:cNvCxnSpPr>
          <p:nvPr/>
        </p:nvCxnSpPr>
        <p:spPr bwMode="auto">
          <a:xfrm>
            <a:off x="10611764" y="2977452"/>
            <a:ext cx="0" cy="13176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35" name="AutoShape 176"/>
          <p:cNvCxnSpPr>
            <a:cxnSpLocks noChangeShapeType="1"/>
            <a:endCxn id="98" idx="1"/>
          </p:cNvCxnSpPr>
          <p:nvPr/>
        </p:nvCxnSpPr>
        <p:spPr bwMode="auto">
          <a:xfrm>
            <a:off x="2758964" y="794800"/>
            <a:ext cx="279949" cy="505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7" name="AutoShape 176"/>
          <p:cNvCxnSpPr>
            <a:cxnSpLocks noChangeShapeType="1"/>
          </p:cNvCxnSpPr>
          <p:nvPr/>
        </p:nvCxnSpPr>
        <p:spPr bwMode="auto">
          <a:xfrm>
            <a:off x="2744925" y="1434533"/>
            <a:ext cx="279949" cy="505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8" name="AutoShape 176"/>
          <p:cNvCxnSpPr>
            <a:cxnSpLocks noChangeShapeType="1"/>
          </p:cNvCxnSpPr>
          <p:nvPr/>
        </p:nvCxnSpPr>
        <p:spPr bwMode="auto">
          <a:xfrm>
            <a:off x="2744924" y="2019566"/>
            <a:ext cx="279949" cy="505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9" name="AutoShape 176"/>
          <p:cNvCxnSpPr>
            <a:cxnSpLocks noChangeShapeType="1"/>
          </p:cNvCxnSpPr>
          <p:nvPr/>
        </p:nvCxnSpPr>
        <p:spPr bwMode="auto">
          <a:xfrm>
            <a:off x="2758963" y="2542223"/>
            <a:ext cx="279949" cy="505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0" name="AutoShape 176"/>
          <p:cNvCxnSpPr>
            <a:cxnSpLocks noChangeShapeType="1"/>
          </p:cNvCxnSpPr>
          <p:nvPr/>
        </p:nvCxnSpPr>
        <p:spPr bwMode="auto">
          <a:xfrm>
            <a:off x="2759556" y="3438210"/>
            <a:ext cx="279949" cy="505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1" name="AutoShape 176"/>
          <p:cNvCxnSpPr>
            <a:cxnSpLocks noChangeShapeType="1"/>
          </p:cNvCxnSpPr>
          <p:nvPr/>
        </p:nvCxnSpPr>
        <p:spPr bwMode="auto">
          <a:xfrm>
            <a:off x="2358856" y="4878085"/>
            <a:ext cx="139975" cy="505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6" name="AutoShape 166"/>
          <p:cNvCxnSpPr>
            <a:cxnSpLocks noChangeShapeType="1"/>
          </p:cNvCxnSpPr>
          <p:nvPr/>
        </p:nvCxnSpPr>
        <p:spPr bwMode="auto">
          <a:xfrm>
            <a:off x="1386488" y="1037637"/>
            <a:ext cx="10417" cy="189946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7" name="AutoShape 166"/>
          <p:cNvCxnSpPr>
            <a:cxnSpLocks noChangeShapeType="1"/>
          </p:cNvCxnSpPr>
          <p:nvPr/>
        </p:nvCxnSpPr>
        <p:spPr bwMode="auto">
          <a:xfrm>
            <a:off x="7207054" y="986825"/>
            <a:ext cx="10417" cy="189946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8" name="AutoShape 166"/>
          <p:cNvCxnSpPr>
            <a:cxnSpLocks noChangeShapeType="1"/>
          </p:cNvCxnSpPr>
          <p:nvPr/>
        </p:nvCxnSpPr>
        <p:spPr bwMode="auto">
          <a:xfrm>
            <a:off x="7201394" y="1746563"/>
            <a:ext cx="10417" cy="9636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AutoShape 166"/>
          <p:cNvCxnSpPr>
            <a:cxnSpLocks noChangeShapeType="1"/>
          </p:cNvCxnSpPr>
          <p:nvPr/>
        </p:nvCxnSpPr>
        <p:spPr bwMode="auto">
          <a:xfrm>
            <a:off x="7190977" y="2346210"/>
            <a:ext cx="10417" cy="9636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28980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26123" y="123825"/>
            <a:ext cx="11871435" cy="109325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>
              <a:lnSpc>
                <a:spcPct val="100000"/>
              </a:lnSpc>
              <a:defRPr/>
            </a:pP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โครงการพัฒนาระบบบริหารจัดการด้านสุขภาพแรงงานต่างด้าวและเหยื่อค้ามนุษย์  (</a:t>
            </a:r>
            <a:r>
              <a:rPr lang="en-US" sz="32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5,73</a:t>
            </a:r>
            <a:r>
              <a:rPr lang="th-TH" sz="3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0</a:t>
            </a:r>
            <a:r>
              <a:rPr lang="en-US" sz="3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,</a:t>
            </a:r>
            <a:r>
              <a:rPr lang="th-TH" sz="3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000</a:t>
            </a:r>
            <a:r>
              <a:rPr lang="th-TH" sz="28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บาท</a:t>
            </a: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b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8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 : </a:t>
            </a:r>
            <a:r>
              <a:rPr lang="th-TH" sz="32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ร้อยละ90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ของแรงงานต่างด้าวและผู้ติดตามมีหลักประกันสุขภาพ</a:t>
            </a:r>
            <a:endParaRPr lang="th-TH" sz="28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26123" y="1519920"/>
            <a:ext cx="4876089" cy="111064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u="sng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ส่วนกลาง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>
              <a:defRPr/>
            </a:pP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- พัฒนาศักยภาพ/ ระบบข้อมูลบริการ/ ระบบบริการที่เป็นมิตร / มาตรฐาน </a:t>
            </a:r>
            <a:r>
              <a:rPr lang="en-US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&amp;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คู่มือ  </a:t>
            </a:r>
            <a:r>
              <a:rPr lang="th-TH" sz="2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4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790,000 </a:t>
            </a:r>
            <a:r>
              <a:rPr lang="th-TH" sz="2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บาท)</a:t>
            </a: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126123" y="2963256"/>
            <a:ext cx="4719037" cy="26844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การพัฒนาระบบบริการที่เป็นมิตรแก่แรงงานต่างด้าว ผู้ติดตาม และเหยื่อจากการค้ามนุษย์</a:t>
            </a:r>
          </a:p>
          <a:p>
            <a:pPr>
              <a:defRPr/>
            </a:pP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 การพัฒนาศักยภาพบุคลากรในการช่วยเหลือเหยื่อจากการค้ามนุษย์</a:t>
            </a:r>
          </a:p>
          <a:p>
            <a:pPr>
              <a:defRPr/>
            </a:pP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การพัฒนาระบบบริการด้านการแพทย์แก่เหยื่อจากการค้ามนุษย์แบบ</a:t>
            </a:r>
            <a:r>
              <a:rPr lang="th-TH" sz="24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บูรณา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การโดย</a:t>
            </a:r>
          </a:p>
          <a:p>
            <a:pPr>
              <a:defRPr/>
            </a:pPr>
            <a:r>
              <a:rPr lang="th-TH" sz="24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สห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วิชาชีพ</a:t>
            </a: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4969312" y="2998724"/>
            <a:ext cx="3095188" cy="26844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การสนับสนุนการสร้างหลักประกันสุขภาพ และการบริหารจัดการแก่แรงงานต่างด้าวและผู้ติดตาม</a:t>
            </a:r>
          </a:p>
          <a:p>
            <a:pPr>
              <a:defRPr/>
            </a:pPr>
            <a:r>
              <a:rPr lang="th-TH" sz="2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การพัฒนาระบบฐานข้อมูลบริการสุขภาพประชากร  ต่างด้าว</a:t>
            </a: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9422906" y="3057612"/>
            <a:ext cx="1746250" cy="11124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สนับสนุนการ</a:t>
            </a:r>
          </a:p>
          <a:p>
            <a:pPr>
              <a:defRPr/>
            </a:pP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ให้บริการ </a:t>
            </a:r>
            <a:r>
              <a:rPr lang="en-US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One Stop </a:t>
            </a:r>
            <a:r>
              <a:rPr 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Service</a:t>
            </a: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631169" y="6062124"/>
            <a:ext cx="2970212" cy="6921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เขตบริการสุขภาพที่ 1 – 12 </a:t>
            </a:r>
          </a:p>
          <a:p>
            <a:pPr algn="ctr">
              <a:defRPr/>
            </a:pP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(เขตละ </a:t>
            </a:r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80,000 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บาท)</a:t>
            </a:r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5141666" y="6061367"/>
            <a:ext cx="2692400" cy="70961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สสจ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. 76 จังหวัด+ </a:t>
            </a:r>
            <a:r>
              <a:rPr lang="th-TH" sz="24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กทม</a:t>
            </a: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>
              <a:defRPr/>
            </a:pP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(จังหวัดละ </a:t>
            </a:r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40,000 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บาท)</a:t>
            </a:r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8716140" y="6021675"/>
            <a:ext cx="1579891" cy="72866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10 </a:t>
            </a:r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จังหวัดๆ </a:t>
            </a:r>
          </a:p>
          <a:p>
            <a:pPr algn="ctr">
              <a:defRPr/>
            </a:pPr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ละ 30,000 </a:t>
            </a: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บาท)</a:t>
            </a:r>
          </a:p>
        </p:txBody>
      </p:sp>
      <p:cxnSp>
        <p:nvCxnSpPr>
          <p:cNvPr id="25" name="ลูกศรเชื่อมต่อแบบตรง 24"/>
          <p:cNvCxnSpPr/>
          <p:nvPr/>
        </p:nvCxnSpPr>
        <p:spPr>
          <a:xfrm>
            <a:off x="2137023" y="5695125"/>
            <a:ext cx="11113" cy="39211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ตัวเชื่อมต่อตรง 35"/>
          <p:cNvCxnSpPr/>
          <p:nvPr/>
        </p:nvCxnSpPr>
        <p:spPr>
          <a:xfrm>
            <a:off x="6380163" y="1217075"/>
            <a:ext cx="0" cy="154605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ลูกศรเชื่อมต่อแบบตรง 38"/>
          <p:cNvCxnSpPr/>
          <p:nvPr/>
        </p:nvCxnSpPr>
        <p:spPr>
          <a:xfrm flipH="1">
            <a:off x="5002213" y="2058988"/>
            <a:ext cx="137795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ตัวเชื่อมต่อตรง 40"/>
          <p:cNvCxnSpPr/>
          <p:nvPr/>
        </p:nvCxnSpPr>
        <p:spPr>
          <a:xfrm>
            <a:off x="2135188" y="2763126"/>
            <a:ext cx="8198177" cy="196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ลูกศรเชื่อมต่อแบบตรง 51"/>
          <p:cNvCxnSpPr/>
          <p:nvPr/>
        </p:nvCxnSpPr>
        <p:spPr>
          <a:xfrm>
            <a:off x="2135188" y="2747356"/>
            <a:ext cx="0" cy="2159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ลูกศรเชื่อมต่อแบบตรง 52"/>
          <p:cNvCxnSpPr/>
          <p:nvPr/>
        </p:nvCxnSpPr>
        <p:spPr>
          <a:xfrm>
            <a:off x="10296031" y="2782824"/>
            <a:ext cx="0" cy="2159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ลูกศรเชื่อมต่อแบบตรง 53"/>
          <p:cNvCxnSpPr/>
          <p:nvPr/>
        </p:nvCxnSpPr>
        <p:spPr>
          <a:xfrm>
            <a:off x="6780650" y="2747356"/>
            <a:ext cx="0" cy="2159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ลูกศรเชื่อมต่อแบบตรง 65"/>
          <p:cNvCxnSpPr/>
          <p:nvPr/>
        </p:nvCxnSpPr>
        <p:spPr>
          <a:xfrm flipH="1">
            <a:off x="10333365" y="4186349"/>
            <a:ext cx="1" cy="21783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ลูกศรเชื่อมต่อแบบตรง 27"/>
          <p:cNvCxnSpPr>
            <a:stCxn id="14" idx="2"/>
            <a:endCxn id="17" idx="0"/>
          </p:cNvCxnSpPr>
          <p:nvPr/>
        </p:nvCxnSpPr>
        <p:spPr>
          <a:xfrm flipH="1">
            <a:off x="6487866" y="5683187"/>
            <a:ext cx="29040" cy="37818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สี่เหลี่ยมผืนผ้า 19"/>
          <p:cNvSpPr/>
          <p:nvPr/>
        </p:nvSpPr>
        <p:spPr>
          <a:xfrm>
            <a:off x="8382001" y="4593686"/>
            <a:ext cx="1625599" cy="10768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แรงงานต่างด้าว ไป-กลับ</a:t>
            </a:r>
            <a:r>
              <a:rPr lang="en-US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) </a:t>
            </a:r>
            <a:endParaRPr lang="th-TH" sz="24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defRPr/>
            </a:pPr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ใน </a:t>
            </a:r>
            <a:r>
              <a:rPr 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SEZ</a:t>
            </a: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1" name="สี่เหลี่ยมผืนผ้า 20"/>
          <p:cNvSpPr/>
          <p:nvPr/>
        </p:nvSpPr>
        <p:spPr>
          <a:xfrm>
            <a:off x="10333365" y="4606369"/>
            <a:ext cx="1858635" cy="10768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(ศูนย์พิสูจน์สัญชาติแรงงาน</a:t>
            </a:r>
            <a:r>
              <a:rPr 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) </a:t>
            </a:r>
            <a:endParaRPr lang="th-TH" sz="24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defRPr/>
            </a:pPr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ใน </a:t>
            </a:r>
            <a:r>
              <a:rPr 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12 </a:t>
            </a:r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 </a:t>
            </a: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9" name="ตัวเชื่อมต่อตรง 8"/>
          <p:cNvCxnSpPr/>
          <p:nvPr/>
        </p:nvCxnSpPr>
        <p:spPr>
          <a:xfrm flipV="1">
            <a:off x="9194801" y="4433952"/>
            <a:ext cx="2067882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ลูกศรเชื่อมต่อแบบตรง 10"/>
          <p:cNvCxnSpPr>
            <a:endCxn id="20" idx="0"/>
          </p:cNvCxnSpPr>
          <p:nvPr/>
        </p:nvCxnSpPr>
        <p:spPr>
          <a:xfrm>
            <a:off x="9194800" y="4433952"/>
            <a:ext cx="1" cy="15973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ลูกศรเชื่อมต่อแบบตรง 12"/>
          <p:cNvCxnSpPr>
            <a:endCxn id="21" idx="0"/>
          </p:cNvCxnSpPr>
          <p:nvPr/>
        </p:nvCxnSpPr>
        <p:spPr>
          <a:xfrm>
            <a:off x="11262682" y="4463724"/>
            <a:ext cx="1" cy="14264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สี่เหลี่ยมผืนผ้า 29"/>
          <p:cNvSpPr/>
          <p:nvPr/>
        </p:nvSpPr>
        <p:spPr>
          <a:xfrm>
            <a:off x="10574775" y="5986032"/>
            <a:ext cx="1579891" cy="72866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(ศูนย์ ๆ ละ</a:t>
            </a:r>
          </a:p>
          <a:p>
            <a:pPr algn="ctr">
              <a:defRPr/>
            </a:pPr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50,000 </a:t>
            </a: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บาท)</a:t>
            </a:r>
          </a:p>
        </p:txBody>
      </p:sp>
      <p:cxnSp>
        <p:nvCxnSpPr>
          <p:cNvPr id="31" name="ลูกศรเชื่อมต่อแบบตรง 30"/>
          <p:cNvCxnSpPr/>
          <p:nvPr/>
        </p:nvCxnSpPr>
        <p:spPr>
          <a:xfrm>
            <a:off x="9473050" y="5633568"/>
            <a:ext cx="11113" cy="44490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ลูกศรเชื่อมต่อแบบตรง 31"/>
          <p:cNvCxnSpPr/>
          <p:nvPr/>
        </p:nvCxnSpPr>
        <p:spPr>
          <a:xfrm>
            <a:off x="11333790" y="5616461"/>
            <a:ext cx="11113" cy="44490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กล่องข้อความ 37"/>
          <p:cNvSpPr txBox="1"/>
          <p:nvPr/>
        </p:nvSpPr>
        <p:spPr>
          <a:xfrm>
            <a:off x="5687766" y="2232021"/>
            <a:ext cx="2146300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TH SarabunIT๙" panose="020B0500040200020003" pitchFamily="34" charset="-34"/>
              </a:rPr>
              <a:t>4,940,000  บาท</a:t>
            </a:r>
            <a:endParaRPr lang="th-TH" b="1" dirty="0">
              <a:latin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6720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350</TotalTime>
  <Words>774</Words>
  <Application>Microsoft Office PowerPoint</Application>
  <PresentationFormat>แบบจอกว้าง</PresentationFormat>
  <Paragraphs>131</Paragraphs>
  <Slides>8</Slides>
  <Notes>2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14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8</vt:i4>
      </vt:variant>
    </vt:vector>
  </HeadingPairs>
  <TitlesOfParts>
    <vt:vector size="23" baseType="lpstr">
      <vt:lpstr>ＭＳ Ｐゴシック</vt:lpstr>
      <vt:lpstr>Angsana New</vt:lpstr>
      <vt:lpstr>Arial</vt:lpstr>
      <vt:lpstr>Browallia New</vt:lpstr>
      <vt:lpstr>Calibri</vt:lpstr>
      <vt:lpstr>Century Gothic</vt:lpstr>
      <vt:lpstr>Cordia New</vt:lpstr>
      <vt:lpstr>Courier New</vt:lpstr>
      <vt:lpstr>DilleniaUPC</vt:lpstr>
      <vt:lpstr>HGS明朝E</vt:lpstr>
      <vt:lpstr>Palatino Linotype</vt:lpstr>
      <vt:lpstr>TH SarabunIT?</vt:lpstr>
      <vt:lpstr>TH SarabunIT๙</vt:lpstr>
      <vt:lpstr>TH SarabunPSK</vt:lpstr>
      <vt:lpstr>Executive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โครงการพัฒนาระบบบริหารจัดการด้านสุขภาพแรงงานต่างด้าวและเหยื่อค้ามนุษย์  (5,730,000 บาท) ตัวชี้วัด : ร้อยละ90 ของแรงงานต่างด้าวและผู้ติดตามมีหลักประกันสุขภาพ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Patchara</dc:creator>
  <cp:lastModifiedBy>pn21</cp:lastModifiedBy>
  <cp:revision>30</cp:revision>
  <cp:lastPrinted>2017-09-24T04:45:28Z</cp:lastPrinted>
  <dcterms:created xsi:type="dcterms:W3CDTF">2017-09-21T03:34:58Z</dcterms:created>
  <dcterms:modified xsi:type="dcterms:W3CDTF">2017-09-24T04:46:09Z</dcterms:modified>
</cp:coreProperties>
</file>